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  <p:sldMasterId id="2147483725" r:id="rId2"/>
  </p:sldMasterIdLst>
  <p:notesMasterIdLst>
    <p:notesMasterId r:id="rId28"/>
  </p:notesMasterIdLst>
  <p:sldIdLst>
    <p:sldId id="256" r:id="rId3"/>
    <p:sldId id="257" r:id="rId4"/>
    <p:sldId id="268" r:id="rId5"/>
    <p:sldId id="278" r:id="rId6"/>
    <p:sldId id="270" r:id="rId7"/>
    <p:sldId id="288" r:id="rId8"/>
    <p:sldId id="281" r:id="rId9"/>
    <p:sldId id="285" r:id="rId10"/>
    <p:sldId id="290" r:id="rId11"/>
    <p:sldId id="282" r:id="rId12"/>
    <p:sldId id="286" r:id="rId13"/>
    <p:sldId id="289" r:id="rId14"/>
    <p:sldId id="280" r:id="rId15"/>
    <p:sldId id="284" r:id="rId16"/>
    <p:sldId id="292" r:id="rId17"/>
    <p:sldId id="287" r:id="rId18"/>
    <p:sldId id="272" r:id="rId19"/>
    <p:sldId id="283" r:id="rId20"/>
    <p:sldId id="291" r:id="rId21"/>
    <p:sldId id="293" r:id="rId22"/>
    <p:sldId id="295" r:id="rId23"/>
    <p:sldId id="296" r:id="rId24"/>
    <p:sldId id="294" r:id="rId25"/>
    <p:sldId id="271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D2233B1-DADD-4962-A4E8-BC124AAE2DB5}">
          <p14:sldIdLst>
            <p14:sldId id="256"/>
            <p14:sldId id="257"/>
            <p14:sldId id="268"/>
            <p14:sldId id="278"/>
            <p14:sldId id="270"/>
            <p14:sldId id="288"/>
            <p14:sldId id="281"/>
            <p14:sldId id="285"/>
            <p14:sldId id="290"/>
            <p14:sldId id="282"/>
            <p14:sldId id="286"/>
            <p14:sldId id="289"/>
            <p14:sldId id="280"/>
            <p14:sldId id="284"/>
            <p14:sldId id="292"/>
            <p14:sldId id="287"/>
            <p14:sldId id="272"/>
            <p14:sldId id="283"/>
            <p14:sldId id="291"/>
            <p14:sldId id="293"/>
            <p14:sldId id="295"/>
            <p14:sldId id="296"/>
            <p14:sldId id="294"/>
            <p14:sldId id="271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aa19de5539de33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8E56"/>
    <a:srgbClr val="FF6600"/>
    <a:srgbClr val="CC66FF"/>
    <a:srgbClr val="FFCC66"/>
    <a:srgbClr val="FFFF66"/>
    <a:srgbClr val="CCFF33"/>
    <a:srgbClr val="D4EAD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2371" autoAdjust="0"/>
  </p:normalViewPr>
  <p:slideViewPr>
    <p:cSldViewPr snapToGrid="0">
      <p:cViewPr varScale="1">
        <p:scale>
          <a:sx n="71" d="100"/>
          <a:sy n="71" d="100"/>
        </p:scale>
        <p:origin x="3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02914-5255-4D32-8EBA-4FEA0C2312CD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24242-D622-4210-8AFB-FCBF3A399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45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24242-D622-4210-8AFB-FCBF3A399F3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3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24242-D622-4210-8AFB-FCBF3A399F3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473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24242-D622-4210-8AFB-FCBF3A399F3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74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24242-D622-4210-8AFB-FCBF3A399F3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24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24242-D622-4210-8AFB-FCBF3A399F3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29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46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44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499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9154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95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6085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483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44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947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26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01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03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330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568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595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94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707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6858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812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8144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694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973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8891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1281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9167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8353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1639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28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846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54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98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34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19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61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261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28CCDCA-3242-4B15-904D-095B300C3872}" type="datetimeFigureOut">
              <a:rPr lang="zh-TW" altLang="en-US" smtClean="0"/>
              <a:t>2023/6/16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42E8E4-E98F-49C5-9B9A-6582F8FB5A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25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log.gtwang.org/programming/c-cpp-rand-random-number-generation-tutorial-examples/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5AECE-2C48-A99C-33CE-9D4DF6B98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744914"/>
            <a:ext cx="7766936" cy="982516"/>
          </a:xfrm>
          <a:solidFill>
            <a:schemeClr val="tx2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txBody>
          <a:bodyPr/>
          <a:lstStyle/>
          <a:p>
            <a:pPr algn="ctr"/>
            <a:r>
              <a:rPr lang="zh-TW" altLang="en-US" u="sng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台中一中電研社成發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1485092-F9F8-9820-47EA-6CE3364C8F9F}"/>
              </a:ext>
            </a:extLst>
          </p:cNvPr>
          <p:cNvSpPr txBox="1"/>
          <p:nvPr/>
        </p:nvSpPr>
        <p:spPr>
          <a:xfrm>
            <a:off x="6991465" y="5294244"/>
            <a:ext cx="4505960" cy="523220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11502</a:t>
            </a:r>
            <a:r>
              <a:rPr lang="zh-TW" altLang="en-US" sz="28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王緯喬、</a:t>
            </a:r>
            <a:r>
              <a:rPr lang="en-US" altLang="zh-TW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11531</a:t>
            </a:r>
            <a:r>
              <a:rPr lang="zh-TW" altLang="en-US" sz="28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黃子恩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3345329-2BA7-7E1C-5728-800D6A26BCFC}"/>
              </a:ext>
            </a:extLst>
          </p:cNvPr>
          <p:cNvSpPr txBox="1"/>
          <p:nvPr/>
        </p:nvSpPr>
        <p:spPr>
          <a:xfrm>
            <a:off x="6096000" y="2674947"/>
            <a:ext cx="3148445" cy="1508105"/>
          </a:xfrm>
          <a:prstGeom prst="rect">
            <a:avLst/>
          </a:prstGeom>
          <a:solidFill>
            <a:srgbClr val="00B0F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l"/>
            </a:pPr>
            <a:r>
              <a:rPr lang="zh-TW" altLang="en-US" sz="4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遊戲</a:t>
            </a:r>
            <a:endParaRPr lang="en-US" altLang="zh-TW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猜數字</a:t>
            </a:r>
            <a:endParaRPr lang="en-US" altLang="zh-TW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1A2B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A158A0-E7D0-E4B0-7B21-8948C8137A39}"/>
              </a:ext>
            </a:extLst>
          </p:cNvPr>
          <p:cNvSpPr txBox="1"/>
          <p:nvPr/>
        </p:nvSpPr>
        <p:spPr>
          <a:xfrm>
            <a:off x="2528455" y="2674946"/>
            <a:ext cx="3148446" cy="1908215"/>
          </a:xfrm>
          <a:prstGeom prst="rect">
            <a:avLst/>
          </a:prstGeom>
          <a:solidFill>
            <a:srgbClr val="00B0F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marL="740664" indent="-7406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200"/>
              <a:buFont typeface="Wingdings" panose="05000000000000000000" pitchFamily="2" charset="2"/>
              <a:buChar char="l"/>
            </a:pPr>
            <a:r>
              <a:rPr lang="zh-TW" altLang="zh-TW" sz="4000" kern="1200" dirty="0">
                <a:solidFill>
                  <a:srgbClr val="FFFF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小工具</a:t>
            </a:r>
            <a:endParaRPr lang="zh-TW" altLang="zh-TW" sz="4000" dirty="0">
              <a:effectLst/>
            </a:endParaRPr>
          </a:p>
          <a:p>
            <a:pPr marL="1197864" lvl="1" indent="-740664">
              <a:buFont typeface="Wingdings" panose="05000000000000000000" pitchFamily="2" charset="2"/>
              <a:buChar char="Ø"/>
            </a:pPr>
            <a:r>
              <a:rPr lang="zh-TW" altLang="zh-TW" sz="2600" kern="1200" dirty="0">
                <a:solidFill>
                  <a:srgbClr val="FFFF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遞迴式</a:t>
            </a:r>
            <a:endParaRPr lang="en-US" altLang="zh-TW" sz="2600" kern="1200" dirty="0">
              <a:solidFill>
                <a:srgbClr val="FFFFFF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1197864" lvl="1" indent="-740664">
              <a:buFont typeface="Wingdings" panose="05000000000000000000" pitchFamily="2" charset="2"/>
              <a:buChar char="Ø"/>
            </a:pPr>
            <a:r>
              <a:rPr lang="zh-TW" altLang="zh-TW" sz="26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質因數分解</a:t>
            </a:r>
            <a:endParaRPr lang="en-US" altLang="zh-TW" sz="26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97864" lvl="1" indent="-740664"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srgbClr val="FFFF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四則運算</a:t>
            </a:r>
            <a:endParaRPr lang="zh-TW" altLang="zh-TW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34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1A2B—</a:t>
            </a:r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重複判斷</a:t>
            </a:r>
            <a:r>
              <a:rPr lang="en-US" altLang="zh-TW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</a:t>
            </a:r>
            <a:r>
              <a:rPr lang="zh-TW" altLang="en-US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欸不是</a:t>
            </a:r>
            <a:r>
              <a:rPr lang="en-US" altLang="zh-TW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…</a:t>
            </a:r>
            <a:r>
              <a:rPr lang="zh-TW" altLang="en-US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數字只有</a:t>
            </a:r>
            <a:r>
              <a:rPr lang="en-US" altLang="zh-TW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4</a:t>
            </a:r>
            <a:r>
              <a:rPr lang="zh-TW" altLang="en-US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個，</a:t>
            </a:r>
            <a:r>
              <a:rPr lang="en-US" altLang="zh-TW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A+B</a:t>
            </a:r>
            <a:r>
              <a:rPr lang="zh-TW" altLang="en-US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的數量卻</a:t>
            </a:r>
            <a:r>
              <a:rPr lang="en-US" altLang="zh-TW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&gt;4?)</a:t>
            </a: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</a:t>
            </a:r>
            <a:endParaRPr lang="zh-TW" altLang="en-US" sz="32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5C2FA3-94BB-E391-F140-AB9D58656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00" y="4797365"/>
            <a:ext cx="4754879" cy="138204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D71660-32B4-F590-16A8-307059BB3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96" y="1791089"/>
            <a:ext cx="4754880" cy="3006276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6F154A29-739B-F4DA-0E7E-852A2CA57972}"/>
              </a:ext>
            </a:extLst>
          </p:cNvPr>
          <p:cNvSpPr/>
          <p:nvPr/>
        </p:nvSpPr>
        <p:spPr>
          <a:xfrm>
            <a:off x="10005911" y="3857028"/>
            <a:ext cx="1165498" cy="3222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開始判斷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9806505-FB00-F955-7619-F3E40A3A0586}"/>
              </a:ext>
            </a:extLst>
          </p:cNvPr>
          <p:cNvSpPr txBox="1">
            <a:spLocks/>
          </p:cNvSpPr>
          <p:nvPr/>
        </p:nvSpPr>
        <p:spPr>
          <a:xfrm>
            <a:off x="7443453" y="1739186"/>
            <a:ext cx="1580606" cy="3454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&lt;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原流程圖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&gt;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DA70F477-BC2E-FE16-99F0-D03D530531F0}"/>
              </a:ext>
            </a:extLst>
          </p:cNvPr>
          <p:cNvSpPr/>
          <p:nvPr/>
        </p:nvSpPr>
        <p:spPr>
          <a:xfrm>
            <a:off x="7229316" y="4238298"/>
            <a:ext cx="2008868" cy="345483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數字正確？</a:t>
            </a:r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FD128AFD-E1EB-3AEC-E407-3B47E778F6EB}"/>
              </a:ext>
            </a:extLst>
          </p:cNvPr>
          <p:cNvSpPr/>
          <p:nvPr/>
        </p:nvSpPr>
        <p:spPr>
          <a:xfrm rot="5400000">
            <a:off x="9176289" y="3408973"/>
            <a:ext cx="209274" cy="12556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左-上雙向 10">
            <a:extLst>
              <a:ext uri="{FF2B5EF4-FFF2-40B4-BE49-F238E27FC236}">
                <a16:creationId xmlns:a16="http://schemas.microsoft.com/office/drawing/2014/main" id="{11CB5D0E-5ED3-3D20-4733-CC87933E50F1}"/>
              </a:ext>
            </a:extLst>
          </p:cNvPr>
          <p:cNvSpPr/>
          <p:nvPr/>
        </p:nvSpPr>
        <p:spPr>
          <a:xfrm rot="13528779">
            <a:off x="7989986" y="4617198"/>
            <a:ext cx="319982" cy="526124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2B63E0C8-04F5-AEF6-B0B4-FC0BC73BE70A}"/>
              </a:ext>
            </a:extLst>
          </p:cNvPr>
          <p:cNvSpPr/>
          <p:nvPr/>
        </p:nvSpPr>
        <p:spPr>
          <a:xfrm>
            <a:off x="8377853" y="4811232"/>
            <a:ext cx="2008868" cy="345483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位置正確？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93A877-E755-DD55-CCFE-02EA0B719207}"/>
              </a:ext>
            </a:extLst>
          </p:cNvPr>
          <p:cNvSpPr/>
          <p:nvPr/>
        </p:nvSpPr>
        <p:spPr>
          <a:xfrm>
            <a:off x="7615987" y="5142075"/>
            <a:ext cx="468492" cy="3454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4" name="箭號: 左-上雙向 13">
            <a:extLst>
              <a:ext uri="{FF2B5EF4-FFF2-40B4-BE49-F238E27FC236}">
                <a16:creationId xmlns:a16="http://schemas.microsoft.com/office/drawing/2014/main" id="{AC689311-45FA-D785-ACC3-189B298B99BC}"/>
              </a:ext>
            </a:extLst>
          </p:cNvPr>
          <p:cNvSpPr/>
          <p:nvPr/>
        </p:nvSpPr>
        <p:spPr>
          <a:xfrm rot="13462721">
            <a:off x="9213482" y="5287458"/>
            <a:ext cx="337609" cy="324838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F4A66C1-3EB4-6438-E5C7-C9938CA4269B}"/>
              </a:ext>
            </a:extLst>
          </p:cNvPr>
          <p:cNvSpPr/>
          <p:nvPr/>
        </p:nvSpPr>
        <p:spPr>
          <a:xfrm>
            <a:off x="9539955" y="5653749"/>
            <a:ext cx="931911" cy="3454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A=A+1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5A99259-C02D-4F3A-4208-D8752D32CAC3}"/>
              </a:ext>
            </a:extLst>
          </p:cNvPr>
          <p:cNvSpPr/>
          <p:nvPr/>
        </p:nvSpPr>
        <p:spPr>
          <a:xfrm>
            <a:off x="8349015" y="5657516"/>
            <a:ext cx="931911" cy="3454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B=B+1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6AE8E2A-2C0A-5570-3F6D-36DE4AC13C81}"/>
              </a:ext>
            </a:extLst>
          </p:cNvPr>
          <p:cNvSpPr/>
          <p:nvPr/>
        </p:nvSpPr>
        <p:spPr>
          <a:xfrm>
            <a:off x="7085224" y="2084669"/>
            <a:ext cx="2297063" cy="3291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用陣列存放各個位數</a:t>
            </a: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7E814B20-93FB-5A8C-A54F-2F920A8C8D65}"/>
              </a:ext>
            </a:extLst>
          </p:cNvPr>
          <p:cNvSpPr/>
          <p:nvPr/>
        </p:nvSpPr>
        <p:spPr>
          <a:xfrm>
            <a:off x="8074592" y="2460315"/>
            <a:ext cx="318319" cy="2978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B631B19-FCCA-899D-99F4-A1A794AF246B}"/>
              </a:ext>
            </a:extLst>
          </p:cNvPr>
          <p:cNvSpPr/>
          <p:nvPr/>
        </p:nvSpPr>
        <p:spPr>
          <a:xfrm>
            <a:off x="7085224" y="2817225"/>
            <a:ext cx="2342924" cy="3372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外圍迴圈跑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24CEA4A-6E23-867C-88FF-B3C750FD462F}"/>
              </a:ext>
            </a:extLst>
          </p:cNvPr>
          <p:cNvSpPr/>
          <p:nvPr/>
        </p:nvSpPr>
        <p:spPr>
          <a:xfrm>
            <a:off x="7085224" y="3501190"/>
            <a:ext cx="2297063" cy="29682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內圍迴圈跑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D5D75EC0-CD82-5A66-4206-719FFBCF91C3}"/>
              </a:ext>
            </a:extLst>
          </p:cNvPr>
          <p:cNvSpPr/>
          <p:nvPr/>
        </p:nvSpPr>
        <p:spPr>
          <a:xfrm>
            <a:off x="8074592" y="3178871"/>
            <a:ext cx="318319" cy="2978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5887F1DB-5AD7-07A6-AC9B-C55CD57DBB31}"/>
              </a:ext>
            </a:extLst>
          </p:cNvPr>
          <p:cNvSpPr/>
          <p:nvPr/>
        </p:nvSpPr>
        <p:spPr>
          <a:xfrm>
            <a:off x="8079996" y="3857028"/>
            <a:ext cx="312916" cy="3222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74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1A2B—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新增標記</a:t>
            </a:r>
            <a:r>
              <a:rPr lang="en-US" altLang="zh-TW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人來判斷的話，做過的就不會再做一次了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…</a:t>
            </a:r>
            <a:r>
              <a:rPr lang="en-US" altLang="zh-TW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?)</a:t>
            </a: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_</a:t>
            </a:r>
            <a:endParaRPr lang="zh-TW" altLang="en-US" sz="32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90F32BB-A6E7-87EC-8597-E7579EB8D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9" y="1641850"/>
            <a:ext cx="5805605" cy="4451072"/>
          </a:xfr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1B564EB3-80BA-437A-E240-CA78FD064066}"/>
              </a:ext>
            </a:extLst>
          </p:cNvPr>
          <p:cNvSpPr/>
          <p:nvPr/>
        </p:nvSpPr>
        <p:spPr>
          <a:xfrm>
            <a:off x="10246578" y="2985434"/>
            <a:ext cx="1165498" cy="32225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開始判斷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AE97420-C7AD-0F22-6010-18583DA1227F}"/>
              </a:ext>
            </a:extLst>
          </p:cNvPr>
          <p:cNvSpPr txBox="1">
            <a:spLocks/>
          </p:cNvSpPr>
          <p:nvPr/>
        </p:nvSpPr>
        <p:spPr>
          <a:xfrm>
            <a:off x="7449886" y="1672701"/>
            <a:ext cx="1580606" cy="34548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&lt;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新流程圖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&gt;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9043725F-B59A-E404-E0CF-8D8DDDF753F6}"/>
              </a:ext>
            </a:extLst>
          </p:cNvPr>
          <p:cNvSpPr/>
          <p:nvPr/>
        </p:nvSpPr>
        <p:spPr>
          <a:xfrm rot="5400000">
            <a:off x="9424306" y="2518717"/>
            <a:ext cx="209274" cy="12556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2D09E3B-468E-8CD6-7252-53FD3611B88E}"/>
              </a:ext>
            </a:extLst>
          </p:cNvPr>
          <p:cNvSpPr/>
          <p:nvPr/>
        </p:nvSpPr>
        <p:spPr>
          <a:xfrm>
            <a:off x="7093137" y="1998058"/>
            <a:ext cx="2297063" cy="3291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用陣列存放各個位數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6EF8520-8E4C-0D7A-AA7E-14AEEE34AB17}"/>
              </a:ext>
            </a:extLst>
          </p:cNvPr>
          <p:cNvSpPr/>
          <p:nvPr/>
        </p:nvSpPr>
        <p:spPr>
          <a:xfrm>
            <a:off x="7093137" y="3298533"/>
            <a:ext cx="2297063" cy="3193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第一個迴圈跑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2251ED8-004D-1933-B17A-85A3F5D47349}"/>
              </a:ext>
            </a:extLst>
          </p:cNvPr>
          <p:cNvSpPr/>
          <p:nvPr/>
        </p:nvSpPr>
        <p:spPr>
          <a:xfrm>
            <a:off x="9780339" y="3606258"/>
            <a:ext cx="2297063" cy="29682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第二個迴圈跑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zh-TW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C74957A-F96A-138E-1074-B7A4EF072E51}"/>
              </a:ext>
            </a:extLst>
          </p:cNvPr>
          <p:cNvSpPr/>
          <p:nvPr/>
        </p:nvSpPr>
        <p:spPr>
          <a:xfrm>
            <a:off x="6756862" y="2635363"/>
            <a:ext cx="3034767" cy="3131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另一陣列紀錄已判斷的位數</a:t>
            </a: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3D0E69D1-A103-5C8A-92A7-E3A32BA564E7}"/>
              </a:ext>
            </a:extLst>
          </p:cNvPr>
          <p:cNvSpPr/>
          <p:nvPr/>
        </p:nvSpPr>
        <p:spPr>
          <a:xfrm>
            <a:off x="8147671" y="2374711"/>
            <a:ext cx="253151" cy="2022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62767D1-8A76-550C-AD68-5DBDEF14ABFD}"/>
              </a:ext>
            </a:extLst>
          </p:cNvPr>
          <p:cNvSpPr/>
          <p:nvPr/>
        </p:nvSpPr>
        <p:spPr>
          <a:xfrm>
            <a:off x="4315883" y="1672701"/>
            <a:ext cx="76200" cy="14128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i="1" dirty="0">
                <a:solidFill>
                  <a:srgbClr val="B38E5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zh-TW" altLang="en-US" sz="1200" i="1" dirty="0">
              <a:solidFill>
                <a:srgbClr val="B38E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菱形 22">
            <a:extLst>
              <a:ext uri="{FF2B5EF4-FFF2-40B4-BE49-F238E27FC236}">
                <a16:creationId xmlns:a16="http://schemas.microsoft.com/office/drawing/2014/main" id="{D4C4BA70-FBF3-B621-6D42-A96B64B48AAC}"/>
              </a:ext>
            </a:extLst>
          </p:cNvPr>
          <p:cNvSpPr/>
          <p:nvPr/>
        </p:nvSpPr>
        <p:spPr>
          <a:xfrm>
            <a:off x="6257825" y="3916059"/>
            <a:ext cx="4032839" cy="345483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數字正確且位置正確</a:t>
            </a:r>
            <a:r>
              <a:rPr lang="zh-TW" altLang="en-US" sz="1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3CFDF799-A1BD-371F-8E22-C479BEBA4FA4}"/>
              </a:ext>
            </a:extLst>
          </p:cNvPr>
          <p:cNvSpPr/>
          <p:nvPr/>
        </p:nvSpPr>
        <p:spPr>
          <a:xfrm>
            <a:off x="5472694" y="5617123"/>
            <a:ext cx="6604708" cy="345483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未被判斷為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且數字對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sz="1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且位置不對</a:t>
            </a:r>
            <a:r>
              <a:rPr lang="en-US" altLang="zh-TW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TW" altLang="en-US" sz="1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27" name="箭號: 左-上雙向 26">
            <a:extLst>
              <a:ext uri="{FF2B5EF4-FFF2-40B4-BE49-F238E27FC236}">
                <a16:creationId xmlns:a16="http://schemas.microsoft.com/office/drawing/2014/main" id="{45157C3D-5D04-3CE8-91B5-B934F0BE9C86}"/>
              </a:ext>
            </a:extLst>
          </p:cNvPr>
          <p:cNvSpPr/>
          <p:nvPr/>
        </p:nvSpPr>
        <p:spPr>
          <a:xfrm rot="13462721">
            <a:off x="8598830" y="6042461"/>
            <a:ext cx="337609" cy="324838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EEEE5673-A93A-23F0-5C19-4F94F092A994}"/>
              </a:ext>
            </a:extLst>
          </p:cNvPr>
          <p:cNvSpPr/>
          <p:nvPr/>
        </p:nvSpPr>
        <p:spPr>
          <a:xfrm>
            <a:off x="8944847" y="6309371"/>
            <a:ext cx="931911" cy="3454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B=B+1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30" name="箭號: 左-上雙向 29">
            <a:extLst>
              <a:ext uri="{FF2B5EF4-FFF2-40B4-BE49-F238E27FC236}">
                <a16:creationId xmlns:a16="http://schemas.microsoft.com/office/drawing/2014/main" id="{8BC6F571-0549-4B96-612D-BE7C793AD0DB}"/>
              </a:ext>
            </a:extLst>
          </p:cNvPr>
          <p:cNvSpPr/>
          <p:nvPr/>
        </p:nvSpPr>
        <p:spPr>
          <a:xfrm rot="13462721">
            <a:off x="8105437" y="4328837"/>
            <a:ext cx="337609" cy="324838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C271DD1-0503-9036-8C18-E25219F03BDE}"/>
              </a:ext>
            </a:extLst>
          </p:cNvPr>
          <p:cNvSpPr/>
          <p:nvPr/>
        </p:nvSpPr>
        <p:spPr>
          <a:xfrm>
            <a:off x="8400822" y="4580918"/>
            <a:ext cx="931911" cy="3454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A=A+1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38259C4A-5146-52AD-72F2-80C5E9951861}"/>
              </a:ext>
            </a:extLst>
          </p:cNvPr>
          <p:cNvSpPr/>
          <p:nvPr/>
        </p:nvSpPr>
        <p:spPr>
          <a:xfrm>
            <a:off x="7177168" y="4580918"/>
            <a:ext cx="931911" cy="3454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(0)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AD723298-77C1-AE75-5AC2-F06326592062}"/>
              </a:ext>
            </a:extLst>
          </p:cNvPr>
          <p:cNvSpPr/>
          <p:nvPr/>
        </p:nvSpPr>
        <p:spPr>
          <a:xfrm>
            <a:off x="7658511" y="6309371"/>
            <a:ext cx="931911" cy="3454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(0)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1108861E-68AF-69F8-097E-4BDBB5CA1288}"/>
              </a:ext>
            </a:extLst>
          </p:cNvPr>
          <p:cNvSpPr/>
          <p:nvPr/>
        </p:nvSpPr>
        <p:spPr>
          <a:xfrm>
            <a:off x="8148149" y="3034731"/>
            <a:ext cx="253151" cy="2022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53362FC1-E18A-B080-C4D1-C9050A81B32B}"/>
              </a:ext>
            </a:extLst>
          </p:cNvPr>
          <p:cNvSpPr/>
          <p:nvPr/>
        </p:nvSpPr>
        <p:spPr>
          <a:xfrm>
            <a:off x="8147671" y="3680338"/>
            <a:ext cx="253151" cy="2022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上彎 38">
            <a:extLst>
              <a:ext uri="{FF2B5EF4-FFF2-40B4-BE49-F238E27FC236}">
                <a16:creationId xmlns:a16="http://schemas.microsoft.com/office/drawing/2014/main" id="{51049B14-33A2-90B6-C61B-6605904239C3}"/>
              </a:ext>
            </a:extLst>
          </p:cNvPr>
          <p:cNvSpPr/>
          <p:nvPr/>
        </p:nvSpPr>
        <p:spPr>
          <a:xfrm>
            <a:off x="9624474" y="4727967"/>
            <a:ext cx="622103" cy="67036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CFED878E-EB7A-3ECA-A997-0179BFE354E9}"/>
              </a:ext>
            </a:extLst>
          </p:cNvPr>
          <p:cNvSpPr/>
          <p:nvPr/>
        </p:nvSpPr>
        <p:spPr>
          <a:xfrm>
            <a:off x="11349318" y="4059117"/>
            <a:ext cx="412654" cy="1529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23E49D38-A773-9221-45A5-85FDF0C34E3F}"/>
              </a:ext>
            </a:extLst>
          </p:cNvPr>
          <p:cNvSpPr/>
          <p:nvPr/>
        </p:nvSpPr>
        <p:spPr>
          <a:xfrm>
            <a:off x="8693296" y="4963577"/>
            <a:ext cx="253151" cy="2022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3A00443-BCB4-0873-2D07-B614FC0307C7}"/>
              </a:ext>
            </a:extLst>
          </p:cNvPr>
          <p:cNvSpPr/>
          <p:nvPr/>
        </p:nvSpPr>
        <p:spPr>
          <a:xfrm>
            <a:off x="8124467" y="5172578"/>
            <a:ext cx="1390808" cy="34548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位數做標記</a:t>
            </a: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9ED7213F-202A-1741-F665-9069AFF2308C}"/>
              </a:ext>
            </a:extLst>
          </p:cNvPr>
          <p:cNvSpPr/>
          <p:nvPr/>
        </p:nvSpPr>
        <p:spPr>
          <a:xfrm>
            <a:off x="8835305" y="4321559"/>
            <a:ext cx="2501001" cy="296825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沒做記號的位數</a:t>
            </a:r>
            <a:r>
              <a:rPr lang="zh-TW" altLang="en-US" sz="1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85F3A14A-678D-14E3-D478-C2B098B7CD26}"/>
              </a:ext>
            </a:extLst>
          </p:cNvPr>
          <p:cNvSpPr/>
          <p:nvPr/>
        </p:nvSpPr>
        <p:spPr>
          <a:xfrm rot="10800000">
            <a:off x="10363200" y="3992067"/>
            <a:ext cx="277450" cy="2555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2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595" y="2427317"/>
            <a:ext cx="6532605" cy="1202200"/>
          </a:xfrm>
        </p:spPr>
        <p:txBody>
          <a:bodyPr>
            <a:noAutofit/>
          </a:bodyPr>
          <a:lstStyle/>
          <a:p>
            <a:r>
              <a:rPr lang="zh-TW" altLang="en-US" sz="88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質因數分解</a:t>
            </a:r>
            <a:endParaRPr lang="zh-TW" altLang="en-US" sz="88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9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 fontScale="90000"/>
          </a:bodyPr>
          <a:lstStyle/>
          <a:p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質因數分解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老梗了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_____________________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1DBCCBB-F5CB-13DB-A2EF-D21580F49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868" t="77280" r="51116" b="7874"/>
          <a:stretch/>
        </p:blipFill>
        <p:spPr>
          <a:xfrm>
            <a:off x="1828800" y="3110753"/>
            <a:ext cx="8192268" cy="2357717"/>
          </a:xfrm>
        </p:spPr>
      </p:pic>
    </p:spTree>
    <p:extLst>
      <p:ext uri="{BB962C8B-B14F-4D97-AF65-F5344CB8AC3E}">
        <p14:creationId xmlns:p14="http://schemas.microsoft.com/office/powerpoint/2010/main" val="29534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 fontScale="90000"/>
          </a:bodyPr>
          <a:lstStyle/>
          <a:p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質因數分解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—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反向操作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_____________________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215106-B1CE-E64C-E994-D90C24158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38" t="32329" r="55819" b="35438"/>
          <a:stretch/>
        </p:blipFill>
        <p:spPr>
          <a:xfrm>
            <a:off x="3980329" y="2327746"/>
            <a:ext cx="3527331" cy="366656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C616469-F214-E437-45D7-C6914BD1A873}"/>
              </a:ext>
            </a:extLst>
          </p:cNvPr>
          <p:cNvSpPr txBox="1"/>
          <p:nvPr/>
        </p:nvSpPr>
        <p:spPr>
          <a:xfrm>
            <a:off x="8310282" y="3245223"/>
            <a:ext cx="256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去掉所有合數</a:t>
            </a:r>
          </a:p>
        </p:txBody>
      </p:sp>
    </p:spTree>
    <p:extLst>
      <p:ext uri="{BB962C8B-B14F-4D97-AF65-F5344CB8AC3E}">
        <p14:creationId xmlns:p14="http://schemas.microsoft.com/office/powerpoint/2010/main" val="7408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 fontScale="90000"/>
          </a:bodyPr>
          <a:lstStyle/>
          <a:p>
            <a:r>
              <a:rPr lang="zh-TW" altLang="en-US" sz="3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質因數分解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—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「硬」用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_____________________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A0DF6F-7838-CAED-4152-2D7BEB45C910}"/>
              </a:ext>
            </a:extLst>
          </p:cNvPr>
          <p:cNvSpPr txBox="1"/>
          <p:nvPr/>
        </p:nvSpPr>
        <p:spPr>
          <a:xfrm>
            <a:off x="1828800" y="1911928"/>
            <a:ext cx="7682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質因數分解可以應用在分數的約分上，但其實可以從頭將兩數的公因數重複約掉直到互質。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只是不知道複雜度有沒有比質因數分解高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因為每次都要重頭判斷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9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627" y="2427317"/>
            <a:ext cx="3558746" cy="1202200"/>
          </a:xfrm>
        </p:spPr>
        <p:txBody>
          <a:bodyPr>
            <a:noAutofit/>
          </a:bodyPr>
          <a:lstStyle/>
          <a:p>
            <a:r>
              <a:rPr lang="zh-TW" altLang="en-US" sz="88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遞迴式</a:t>
            </a:r>
            <a:endParaRPr lang="zh-TW" altLang="en-US" sz="88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遞迴式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—</a:t>
            </a:r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咻～嘣的想法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648EBE-1AA8-44D6-F0BF-C6128BCEC956}"/>
              </a:ext>
            </a:extLst>
          </p:cNvPr>
          <p:cNvSpPr txBox="1"/>
          <p:nvPr/>
        </p:nvSpPr>
        <p:spPr>
          <a:xfrm>
            <a:off x="2554940" y="2761129"/>
            <a:ext cx="6795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欸，數列是不是不用陣列儲存各項阿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910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遞迴式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編輯過程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_________</a:t>
            </a:r>
            <a:r>
              <a:rPr lang="en-US" altLang="zh-TW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________</a:t>
            </a:r>
            <a:r>
              <a:rPr lang="en-US" altLang="zh-TW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________</a:t>
            </a:r>
            <a:endParaRPr lang="zh-TW" altLang="en-US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9B14C6D-6A3A-796E-23D1-45DC66917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47" t="22049" r="53207" b="26542"/>
          <a:stretch/>
        </p:blipFill>
        <p:spPr>
          <a:xfrm>
            <a:off x="1470212" y="1795387"/>
            <a:ext cx="4231342" cy="45920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B85157-A3DD-B412-DEAF-C8D72849B686}"/>
              </a:ext>
            </a:extLst>
          </p:cNvPr>
          <p:cNvSpPr/>
          <p:nvPr/>
        </p:nvSpPr>
        <p:spPr>
          <a:xfrm>
            <a:off x="6490448" y="3429000"/>
            <a:ext cx="1757082" cy="753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a2=2a2+a1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CC431B-2EFE-5E52-874E-9FF5671F4B4A}"/>
              </a:ext>
            </a:extLst>
          </p:cNvPr>
          <p:cNvSpPr/>
          <p:nvPr/>
        </p:nvSpPr>
        <p:spPr>
          <a:xfrm>
            <a:off x="6490448" y="2129527"/>
            <a:ext cx="1757082" cy="753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a1=1*a1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C675B8-4430-F7BF-FD8B-67E4228E2552}"/>
              </a:ext>
            </a:extLst>
          </p:cNvPr>
          <p:cNvSpPr/>
          <p:nvPr/>
        </p:nvSpPr>
        <p:spPr>
          <a:xfrm>
            <a:off x="6490448" y="4811601"/>
            <a:ext cx="1757082" cy="753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a2=3a3+a2</a:t>
            </a: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實際為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3a3+2a2+a1)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E75FE09D-99D7-FDAC-0B32-4386490986DF}"/>
              </a:ext>
            </a:extLst>
          </p:cNvPr>
          <p:cNvSpPr/>
          <p:nvPr/>
        </p:nvSpPr>
        <p:spPr>
          <a:xfrm rot="5400000">
            <a:off x="7147500" y="3054741"/>
            <a:ext cx="366562" cy="259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3BC3DB7-82AA-2C1E-9F5D-653D458C3AE7}"/>
              </a:ext>
            </a:extLst>
          </p:cNvPr>
          <p:cNvSpPr/>
          <p:nvPr/>
        </p:nvSpPr>
        <p:spPr>
          <a:xfrm rot="5400000">
            <a:off x="7131424" y="4328730"/>
            <a:ext cx="475130" cy="336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4C25FDA-8983-24E0-85A3-1C814EF58C93}"/>
              </a:ext>
            </a:extLst>
          </p:cNvPr>
          <p:cNvSpPr/>
          <p:nvPr/>
        </p:nvSpPr>
        <p:spPr>
          <a:xfrm>
            <a:off x="9036424" y="2129526"/>
            <a:ext cx="1757082" cy="753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a1=(a2-a1)/2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EB4C24A0-BD69-056F-E90C-19DCF3D96DA3}"/>
              </a:ext>
            </a:extLst>
          </p:cNvPr>
          <p:cNvSpPr/>
          <p:nvPr/>
        </p:nvSpPr>
        <p:spPr>
          <a:xfrm rot="16860006">
            <a:off x="7243931" y="3771473"/>
            <a:ext cx="2785440" cy="251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10658C-6EBA-888A-497F-6A77030CB213}"/>
              </a:ext>
            </a:extLst>
          </p:cNvPr>
          <p:cNvSpPr/>
          <p:nvPr/>
        </p:nvSpPr>
        <p:spPr>
          <a:xfrm>
            <a:off x="9036424" y="3429000"/>
            <a:ext cx="1757082" cy="753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a2=(a3-a2)/3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822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7183395" cy="1146850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遞迴式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—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多重</a:t>
            </a:r>
            <a:r>
              <a:rPr lang="zh-TW" altLang="en-US" sz="4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思考宇宙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88E2F5-AA76-DF1C-573C-C9F15BEDAB6B}"/>
              </a:ext>
            </a:extLst>
          </p:cNvPr>
          <p:cNvSpPr/>
          <p:nvPr/>
        </p:nvSpPr>
        <p:spPr>
          <a:xfrm>
            <a:off x="1165412" y="2895600"/>
            <a:ext cx="1757082" cy="753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T=3a3+2a2+a1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843954-A8FD-0660-5A78-95DD5733AFBF}"/>
              </a:ext>
            </a:extLst>
          </p:cNvPr>
          <p:cNvSpPr/>
          <p:nvPr/>
        </p:nvSpPr>
        <p:spPr>
          <a:xfrm>
            <a:off x="3550024" y="2895599"/>
            <a:ext cx="1757082" cy="753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a1=a2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782FB7-8AFA-A9D0-4F0A-176E9F769BE5}"/>
              </a:ext>
            </a:extLst>
          </p:cNvPr>
          <p:cNvSpPr/>
          <p:nvPr/>
        </p:nvSpPr>
        <p:spPr>
          <a:xfrm>
            <a:off x="6006355" y="2895599"/>
            <a:ext cx="1757082" cy="753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a2=a3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1BAF50-D93F-5ABE-104F-4048B0E82BBD}"/>
              </a:ext>
            </a:extLst>
          </p:cNvPr>
          <p:cNvSpPr/>
          <p:nvPr/>
        </p:nvSpPr>
        <p:spPr>
          <a:xfrm>
            <a:off x="8462686" y="2895598"/>
            <a:ext cx="1757082" cy="7530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a3=T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25E6C2D-72E5-F855-4B13-0928787D10FD}"/>
              </a:ext>
            </a:extLst>
          </p:cNvPr>
          <p:cNvSpPr/>
          <p:nvPr/>
        </p:nvSpPr>
        <p:spPr>
          <a:xfrm>
            <a:off x="3003176" y="3092825"/>
            <a:ext cx="475130" cy="336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85AF063-780A-F9B5-CA30-FE381292E159}"/>
              </a:ext>
            </a:extLst>
          </p:cNvPr>
          <p:cNvSpPr/>
          <p:nvPr/>
        </p:nvSpPr>
        <p:spPr>
          <a:xfrm>
            <a:off x="5455025" y="3092825"/>
            <a:ext cx="475130" cy="336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F34ADFCC-FC3C-70B7-54C7-969B9C732676}"/>
              </a:ext>
            </a:extLst>
          </p:cNvPr>
          <p:cNvSpPr/>
          <p:nvPr/>
        </p:nvSpPr>
        <p:spPr>
          <a:xfrm>
            <a:off x="7906873" y="3106272"/>
            <a:ext cx="475130" cy="336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迴轉箭號 14">
            <a:extLst>
              <a:ext uri="{FF2B5EF4-FFF2-40B4-BE49-F238E27FC236}">
                <a16:creationId xmlns:a16="http://schemas.microsoft.com/office/drawing/2014/main" id="{E9EB1BC4-22A7-F444-81FC-5708C58EA840}"/>
              </a:ext>
            </a:extLst>
          </p:cNvPr>
          <p:cNvSpPr/>
          <p:nvPr/>
        </p:nvSpPr>
        <p:spPr>
          <a:xfrm flipH="1">
            <a:off x="1949825" y="1805369"/>
            <a:ext cx="7010400" cy="96370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1C546D-A7E0-C121-EB2F-47FB5A00BA32}"/>
              </a:ext>
            </a:extLst>
          </p:cNvPr>
          <p:cNvSpPr txBox="1"/>
          <p:nvPr/>
        </p:nvSpPr>
        <p:spPr>
          <a:xfrm>
            <a:off x="3003176" y="4632303"/>
            <a:ext cx="7498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交換大法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減少迴圈，增加變數。</a:t>
            </a:r>
          </a:p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目的不同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162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________________________________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2DACD090-D3FF-3527-1434-771F343D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911928"/>
            <a:ext cx="3311091" cy="184039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zh-TW" sz="34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Part  1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動機</a:t>
            </a:r>
            <a:endParaRPr lang="en-US" altLang="zh-TW" sz="26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程式碼的成長史</a:t>
            </a:r>
            <a:endParaRPr lang="en-US" altLang="zh-TW" sz="26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8458D45-5BE6-546E-641A-D60053EFA2AF}"/>
              </a:ext>
            </a:extLst>
          </p:cNvPr>
          <p:cNvSpPr txBox="1">
            <a:spLocks/>
          </p:cNvSpPr>
          <p:nvPr/>
        </p:nvSpPr>
        <p:spPr>
          <a:xfrm>
            <a:off x="5720615" y="1911929"/>
            <a:ext cx="4434038" cy="39803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4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Part  2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0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程式介紹</a:t>
            </a:r>
            <a:endParaRPr lang="en-US" altLang="zh-TW" sz="30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質因數分解</a:t>
            </a:r>
            <a:endParaRPr lang="en-US" altLang="zh-TW" sz="26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猜數字</a:t>
            </a:r>
            <a:endParaRPr lang="en-US" altLang="zh-TW" sz="26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1A2B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遞迴式</a:t>
            </a:r>
            <a:endParaRPr lang="en-US" altLang="zh-TW" sz="26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四則運算</a:t>
            </a:r>
            <a:endParaRPr lang="en-US" altLang="zh-TW" sz="26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D73EB7-26B2-1865-9ECC-6BE70499F450}"/>
              </a:ext>
            </a:extLst>
          </p:cNvPr>
          <p:cNvSpPr txBox="1">
            <a:spLocks/>
          </p:cNvSpPr>
          <p:nvPr/>
        </p:nvSpPr>
        <p:spPr>
          <a:xfrm>
            <a:off x="1828800" y="3902089"/>
            <a:ext cx="3434614" cy="1840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4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Part  3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總結、展望</a:t>
            </a:r>
            <a:endParaRPr lang="en-US" altLang="zh-TW" sz="26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Question time</a:t>
            </a:r>
          </a:p>
        </p:txBody>
      </p:sp>
    </p:spTree>
    <p:extLst>
      <p:ext uri="{BB962C8B-B14F-4D97-AF65-F5344CB8AC3E}">
        <p14:creationId xmlns:p14="http://schemas.microsoft.com/office/powerpoint/2010/main" val="346136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663" y="2427317"/>
            <a:ext cx="4815014" cy="1202200"/>
          </a:xfrm>
        </p:spPr>
        <p:txBody>
          <a:bodyPr>
            <a:noAutofit/>
          </a:bodyPr>
          <a:lstStyle/>
          <a:p>
            <a:r>
              <a:rPr lang="zh-TW" altLang="en-US" sz="88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四則運算</a:t>
            </a:r>
            <a:endParaRPr lang="zh-TW" altLang="en-US" sz="88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8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20235"/>
            <a:ext cx="8534400" cy="114685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四則運算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—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簡</a:t>
            </a:r>
            <a:r>
              <a:rPr lang="zh-CN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ㄖㄨㄥˇ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單</a:t>
            </a:r>
            <a:r>
              <a:rPr lang="zh-CN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ㄔㄤˊ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的程式碼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5B71B4-3F92-5BBA-1D52-100F402D8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9" t="21393" r="71398" b="28628"/>
          <a:stretch/>
        </p:blipFill>
        <p:spPr>
          <a:xfrm>
            <a:off x="887506" y="1467085"/>
            <a:ext cx="2599765" cy="34276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B0FC1C-5B24-42BB-FCC0-AD1BEAFE3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2" t="21393" r="65883" b="27189"/>
          <a:stretch/>
        </p:blipFill>
        <p:spPr>
          <a:xfrm>
            <a:off x="4016188" y="1417779"/>
            <a:ext cx="3083860" cy="352625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2D4FA0-A885-684B-89AC-76D0B3418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94" t="21392" r="68750" b="54641"/>
          <a:stretch/>
        </p:blipFill>
        <p:spPr>
          <a:xfrm>
            <a:off x="7808259" y="1467084"/>
            <a:ext cx="2774576" cy="164366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FE69E8-9072-9D36-043F-2AE93EAC0CB7}"/>
              </a:ext>
            </a:extLst>
          </p:cNvPr>
          <p:cNvSpPr txBox="1"/>
          <p:nvPr/>
        </p:nvSpPr>
        <p:spPr>
          <a:xfrm>
            <a:off x="1891553" y="5907741"/>
            <a:ext cx="4742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除法的函式</a:t>
            </a:r>
          </a:p>
        </p:txBody>
      </p:sp>
    </p:spTree>
    <p:extLst>
      <p:ext uri="{BB962C8B-B14F-4D97-AF65-F5344CB8AC3E}">
        <p14:creationId xmlns:p14="http://schemas.microsoft.com/office/powerpoint/2010/main" val="271021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784" y="221381"/>
            <a:ext cx="10165492" cy="114685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四則運算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—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我尋尋覓覓*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……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一個簡單的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……(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自己造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FD9CE5-4300-1FE9-491B-66D5EBDC7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5" t="53856" r="43162" b="26928"/>
          <a:stretch/>
        </p:blipFill>
        <p:spPr>
          <a:xfrm>
            <a:off x="170328" y="1550895"/>
            <a:ext cx="5925672" cy="131781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35AFE81-7DFA-8DC3-D090-BFC49EDEE7C8}"/>
              </a:ext>
            </a:extLst>
          </p:cNvPr>
          <p:cNvSpPr txBox="1"/>
          <p:nvPr/>
        </p:nvSpPr>
        <p:spPr>
          <a:xfrm>
            <a:off x="823783" y="3051371"/>
            <a:ext cx="626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去括號            中繼四則判斷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4DED1A6-01F5-3688-647A-5C2F39165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4" t="22614" r="42794" b="27189"/>
          <a:stretch/>
        </p:blipFill>
        <p:spPr>
          <a:xfrm>
            <a:off x="6391836" y="1156447"/>
            <a:ext cx="5545467" cy="32362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27F7D8-BE22-1038-7238-96CEAE2AD4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20" t="21699" r="71765" b="26929"/>
          <a:stretch/>
        </p:blipFill>
        <p:spPr>
          <a:xfrm>
            <a:off x="4083423" y="3593341"/>
            <a:ext cx="2160495" cy="30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/>
          </a:bodyPr>
          <a:lstStyle/>
          <a:p>
            <a:r>
              <a:rPr lang="zh-TW" altLang="en-US" sz="3200" kern="1200" cap="all" dirty="0">
                <a:ln>
                  <a:noFill/>
                </a:ln>
                <a:solidFill>
                  <a:srgbClr val="FFFF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心得</a:t>
            </a:r>
            <a:r>
              <a:rPr lang="zh-TW" altLang="zh-TW" sz="3200" kern="1200" cap="all" dirty="0">
                <a:ln>
                  <a:noFill/>
                </a:ln>
                <a:solidFill>
                  <a:srgbClr val="FFFF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、展望</a:t>
            </a: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_______________________________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270565-77E6-3A71-68AA-81908C3902F0}"/>
              </a:ext>
            </a:extLst>
          </p:cNvPr>
          <p:cNvSpPr txBox="1"/>
          <p:nvPr/>
        </p:nvSpPr>
        <p:spPr>
          <a:xfrm>
            <a:off x="1362635" y="2259106"/>
            <a:ext cx="98970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在撰寫以上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5</a:t>
            </a: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個遊戲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+</a:t>
            </a: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小工具中途難免會遇到一些問題，除了詢問對方或學長外，更常的是自己上網找資料嘗試解決。藉由這次專案，我們除了學到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C++</a:t>
            </a: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程式語言的運用，還學到了自己解決問題的能力，不再一味的依靠別人，真正發揮自主學習的能力。</a:t>
            </a: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期望自己能夠繼續學習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C++</a:t>
            </a: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，並將學到的程式語言透過實作應用到生活上。除了繼續嘗試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C++</a:t>
            </a: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其它語法外，也想想能不能繼續優化原有的程式碼，使運行更有效率。</a:t>
            </a: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猜數字展望：用最有效率的方法自動猜測。</a:t>
            </a: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質因數分解優化：刪掉所有合數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→</a:t>
            </a: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正面取質數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</a:t>
            </a: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方法：對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&lt;=√</a:t>
            </a:r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原數的數取餘判斷是否為因數</a:t>
            </a:r>
            <a:r>
              <a:rPr lang="en-US" altLang="zh-TW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)</a:t>
            </a:r>
          </a:p>
          <a:p>
            <a:pPr lvl="1"/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8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四則運算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TW" altLang="en-US" sz="18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質因數分解</a:t>
            </a:r>
            <a:r>
              <a:rPr lang="en-US" altLang="zh-TW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TW" altLang="en-US" sz="18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遞迴式  </a:t>
            </a:r>
            <a:r>
              <a:rPr lang="en-US" altLang="zh-TW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Imaginary?</a:t>
            </a:r>
            <a:r>
              <a:rPr lang="zh-TW" altLang="en-US" sz="18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→</a:t>
            </a:r>
            <a:r>
              <a:rPr lang="en-US" altLang="zh-TW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Imaginable!</a:t>
            </a:r>
            <a:endParaRPr lang="zh-TW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3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5AECE-2C48-A99C-33CE-9D4DF6B98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4266" y="2433918"/>
            <a:ext cx="3883468" cy="1990164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Question time</a:t>
            </a:r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8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ident">
            <a:hlinkClick r:id="" action="ppaction://media"/>
            <a:extLst>
              <a:ext uri="{FF2B5EF4-FFF2-40B4-BE49-F238E27FC236}">
                <a16:creationId xmlns:a16="http://schemas.microsoft.com/office/drawing/2014/main" id="{5DDCBF0D-DFA3-DD84-C614-73BC8F5A09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847" y="843471"/>
            <a:ext cx="6780306" cy="51710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795AECE-2C48-A99C-33CE-9D4DF6B98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4266" y="2913611"/>
            <a:ext cx="3883468" cy="1030777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感謝聆聽</a:t>
            </a:r>
            <a:r>
              <a:rPr lang="en-US" altLang="zh-TW" sz="60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~</a:t>
            </a:r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1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寫程式的動機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……____________________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9E7B0E-F75B-3455-1A45-59CC4D13E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281" y="2161310"/>
            <a:ext cx="8721437" cy="367006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小工具：</a:t>
            </a:r>
            <a:endParaRPr lang="en-US" altLang="zh-TW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遞迴式：電腦課時有一道題目是關於費式數列，官解是使用陣列，我便想是否能只用變數寫出任意係數的遞迴式</a:t>
            </a: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22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質因數分解：這是一道很經典的題目，我減少迴圈便成為我的目標，也可應用在分數的約分。</a:t>
            </a:r>
            <a:endParaRPr lang="en-US" altLang="zh-TW" sz="22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32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寫程式的動機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……____________________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9E7B0E-F75B-3455-1A45-59CC4D13E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281" y="2161310"/>
            <a:ext cx="8721437" cy="3289231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遊戲：</a:t>
            </a:r>
            <a:endParaRPr lang="en-US" altLang="zh-TW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猜數字遊戲：藉由不斷猜測、縮小範圍直到猜中所想的數字。當初是想知道如何用電腦產出一個亂數，查到後又想試著寫到遊戲內，就了限定範圍隨機數的猜數字遊戲。</a:t>
            </a:r>
            <a:endParaRPr lang="en-US" altLang="zh-TW" sz="22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22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1A2B</a:t>
            </a: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：規則跟猜數字類似，不過加上了</a:t>
            </a: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跟</a:t>
            </a: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的組合判斷</a:t>
            </a: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</a:t>
            </a: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→</a:t>
            </a: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  <a:sym typeface="Wingdings" panose="05000000000000000000" pitchFamily="2" charset="2"/>
              </a:rPr>
              <a:t>數字對且位數對；</a:t>
            </a: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→</a:t>
            </a: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  <a:sym typeface="Wingdings" panose="05000000000000000000" pitchFamily="2" charset="2"/>
              </a:rPr>
              <a:t>數字對但位數不對</a:t>
            </a: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  <a:sym typeface="Wingdings" panose="05000000000000000000" pitchFamily="2" charset="2"/>
              </a:rPr>
              <a:t> 。在寫出猜數字後，我又想到也可以把它用到</a:t>
            </a:r>
            <a:r>
              <a:rPr lang="en-US" altLang="zh-TW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  <a:sym typeface="Wingdings" panose="05000000000000000000" pitchFamily="2" charset="2"/>
              </a:rPr>
              <a:t>1A2B</a:t>
            </a:r>
            <a:r>
              <a:rPr lang="zh-TW" altLang="en-US" sz="22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  <a:sym typeface="Wingdings" panose="05000000000000000000" pitchFamily="2" charset="2"/>
              </a:rPr>
              <a:t>中，於是就誕生了這兩個小遊戲。</a:t>
            </a:r>
            <a:endParaRPr lang="en-US" altLang="zh-TW" sz="2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01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2628"/>
            <a:ext cx="8534400" cy="114685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程式碼的成長史</a:t>
            </a:r>
          </a:p>
        </p:txBody>
      </p: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2140E667-DE77-4D87-B3A2-63AA788923C8}"/>
              </a:ext>
            </a:extLst>
          </p:cNvPr>
          <p:cNvSpPr/>
          <p:nvPr/>
        </p:nvSpPr>
        <p:spPr>
          <a:xfrm>
            <a:off x="563430" y="1709106"/>
            <a:ext cx="1504950" cy="478209"/>
          </a:xfrm>
          <a:prstGeom prst="flowChartAlternateProcess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初步構想</a:t>
            </a:r>
          </a:p>
        </p:txBody>
      </p: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16D461BC-A2DC-4C54-8992-862B4B8C7C94}"/>
              </a:ext>
            </a:extLst>
          </p:cNvPr>
          <p:cNvSpPr/>
          <p:nvPr/>
        </p:nvSpPr>
        <p:spPr>
          <a:xfrm>
            <a:off x="3097998" y="1701635"/>
            <a:ext cx="1765409" cy="478209"/>
          </a:xfrm>
          <a:prstGeom prst="flowChartAlternateProcess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細節思考</a:t>
            </a: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39D841A4-4801-4B26-A79D-17D2DF4EF953}"/>
              </a:ext>
            </a:extLst>
          </p:cNvPr>
          <p:cNvSpPr/>
          <p:nvPr/>
        </p:nvSpPr>
        <p:spPr>
          <a:xfrm>
            <a:off x="3838705" y="2474186"/>
            <a:ext cx="282778" cy="793173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9919ACFD-87A7-4860-BB03-F001435D2150}"/>
              </a:ext>
            </a:extLst>
          </p:cNvPr>
          <p:cNvSpPr/>
          <p:nvPr/>
        </p:nvSpPr>
        <p:spPr>
          <a:xfrm rot="16200000">
            <a:off x="5179493" y="1524925"/>
            <a:ext cx="317066" cy="68911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8539C7F9-B618-4BBB-BBC3-31F75333A6BF}"/>
              </a:ext>
            </a:extLst>
          </p:cNvPr>
          <p:cNvSpPr/>
          <p:nvPr/>
        </p:nvSpPr>
        <p:spPr>
          <a:xfrm rot="16200000">
            <a:off x="2441800" y="1544152"/>
            <a:ext cx="282778" cy="793173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流程圖: 替代程序 20">
            <a:extLst>
              <a:ext uri="{FF2B5EF4-FFF2-40B4-BE49-F238E27FC236}">
                <a16:creationId xmlns:a16="http://schemas.microsoft.com/office/drawing/2014/main" id="{841F1BBA-026C-4D0C-AA2D-4E796520C75F}"/>
              </a:ext>
            </a:extLst>
          </p:cNvPr>
          <p:cNvSpPr/>
          <p:nvPr/>
        </p:nvSpPr>
        <p:spPr>
          <a:xfrm>
            <a:off x="6597677" y="1949289"/>
            <a:ext cx="1504950" cy="478209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語法問題</a:t>
            </a:r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9BD08629-3FC4-452A-9081-9641EEBC33AC}"/>
              </a:ext>
            </a:extLst>
          </p:cNvPr>
          <p:cNvSpPr/>
          <p:nvPr/>
        </p:nvSpPr>
        <p:spPr>
          <a:xfrm rot="13578908">
            <a:off x="5119179" y="2419921"/>
            <a:ext cx="314506" cy="1049967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流程圖: 替代程序 23">
            <a:extLst>
              <a:ext uri="{FF2B5EF4-FFF2-40B4-BE49-F238E27FC236}">
                <a16:creationId xmlns:a16="http://schemas.microsoft.com/office/drawing/2014/main" id="{BF959EA3-736F-4BCD-9FA1-9F3EEC8AE35D}"/>
              </a:ext>
            </a:extLst>
          </p:cNvPr>
          <p:cNvSpPr/>
          <p:nvPr/>
        </p:nvSpPr>
        <p:spPr>
          <a:xfrm>
            <a:off x="6603699" y="802691"/>
            <a:ext cx="1504950" cy="478209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邏輯問題</a:t>
            </a:r>
          </a:p>
        </p:txBody>
      </p:sp>
      <p:sp>
        <p:nvSpPr>
          <p:cNvPr id="25" name="箭號: 左-上雙向 24">
            <a:extLst>
              <a:ext uri="{FF2B5EF4-FFF2-40B4-BE49-F238E27FC236}">
                <a16:creationId xmlns:a16="http://schemas.microsoft.com/office/drawing/2014/main" id="{C68A0453-1A7B-4428-8FB5-B83DE145CD06}"/>
              </a:ext>
            </a:extLst>
          </p:cNvPr>
          <p:cNvSpPr/>
          <p:nvPr/>
        </p:nvSpPr>
        <p:spPr>
          <a:xfrm rot="8342007">
            <a:off x="8165160" y="1353487"/>
            <a:ext cx="657225" cy="646689"/>
          </a:xfrm>
          <a:prstGeom prst="left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流程圖: 替代程序 25">
            <a:extLst>
              <a:ext uri="{FF2B5EF4-FFF2-40B4-BE49-F238E27FC236}">
                <a16:creationId xmlns:a16="http://schemas.microsoft.com/office/drawing/2014/main" id="{37B439CB-52E5-4053-BCBD-F1577FF41C18}"/>
              </a:ext>
            </a:extLst>
          </p:cNvPr>
          <p:cNvSpPr/>
          <p:nvPr/>
        </p:nvSpPr>
        <p:spPr>
          <a:xfrm>
            <a:off x="8793587" y="813243"/>
            <a:ext cx="1504950" cy="478209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不可解決</a:t>
            </a:r>
          </a:p>
        </p:txBody>
      </p:sp>
      <p:sp>
        <p:nvSpPr>
          <p:cNvPr id="27" name="箭號: 圓形 26">
            <a:extLst>
              <a:ext uri="{FF2B5EF4-FFF2-40B4-BE49-F238E27FC236}">
                <a16:creationId xmlns:a16="http://schemas.microsoft.com/office/drawing/2014/main" id="{91F28BBB-2B48-434A-8310-0DF65EA6C292}"/>
              </a:ext>
            </a:extLst>
          </p:cNvPr>
          <p:cNvSpPr/>
          <p:nvPr/>
        </p:nvSpPr>
        <p:spPr>
          <a:xfrm rot="20916142" flipH="1">
            <a:off x="4201579" y="-115564"/>
            <a:ext cx="5106989" cy="2621346"/>
          </a:xfrm>
          <a:prstGeom prst="circularArrow">
            <a:avLst>
              <a:gd name="adj1" fmla="val 3141"/>
              <a:gd name="adj2" fmla="val 571221"/>
              <a:gd name="adj3" fmla="val 20771415"/>
              <a:gd name="adj4" fmla="val 11369969"/>
              <a:gd name="adj5" fmla="val 1229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流程圖: 替代程序 27">
            <a:extLst>
              <a:ext uri="{FF2B5EF4-FFF2-40B4-BE49-F238E27FC236}">
                <a16:creationId xmlns:a16="http://schemas.microsoft.com/office/drawing/2014/main" id="{6201CFC4-7FE4-40CE-85C4-8B29565C2041}"/>
              </a:ext>
            </a:extLst>
          </p:cNvPr>
          <p:cNvSpPr/>
          <p:nvPr/>
        </p:nvSpPr>
        <p:spPr>
          <a:xfrm>
            <a:off x="8790992" y="1940738"/>
            <a:ext cx="1504950" cy="478209"/>
          </a:xfrm>
          <a:prstGeom prst="flowChartAlternateProcess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可解決</a:t>
            </a: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54A073A6-C035-429A-9B84-B7E26D8C6D53}"/>
              </a:ext>
            </a:extLst>
          </p:cNvPr>
          <p:cNvSpPr/>
          <p:nvPr/>
        </p:nvSpPr>
        <p:spPr>
          <a:xfrm rot="4604645" flipH="1">
            <a:off x="7215475" y="763701"/>
            <a:ext cx="295708" cy="4812251"/>
          </a:xfrm>
          <a:prstGeom prst="downArrow">
            <a:avLst>
              <a:gd name="adj1" fmla="val 50000"/>
              <a:gd name="adj2" fmla="val 19721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流程圖: 替代程序 29">
            <a:extLst>
              <a:ext uri="{FF2B5EF4-FFF2-40B4-BE49-F238E27FC236}">
                <a16:creationId xmlns:a16="http://schemas.microsoft.com/office/drawing/2014/main" id="{BC940637-3FF1-49F1-B601-7C51E4921A47}"/>
              </a:ext>
            </a:extLst>
          </p:cNvPr>
          <p:cNvSpPr/>
          <p:nvPr/>
        </p:nvSpPr>
        <p:spPr>
          <a:xfrm>
            <a:off x="3095731" y="3436777"/>
            <a:ext cx="1765409" cy="583901"/>
          </a:xfrm>
          <a:prstGeom prst="flowChartAlternateProcess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實際執行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13D6806-0C89-4B51-AE3F-F3638A9300F3}"/>
              </a:ext>
            </a:extLst>
          </p:cNvPr>
          <p:cNvSpPr/>
          <p:nvPr/>
        </p:nvSpPr>
        <p:spPr>
          <a:xfrm>
            <a:off x="5785488" y="578312"/>
            <a:ext cx="4922162" cy="1972383"/>
          </a:xfrm>
          <a:prstGeom prst="rect">
            <a:avLst/>
          </a:prstGeom>
          <a:noFill/>
          <a:ln w="41275" cmpd="sng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左-上雙向 34">
            <a:extLst>
              <a:ext uri="{FF2B5EF4-FFF2-40B4-BE49-F238E27FC236}">
                <a16:creationId xmlns:a16="http://schemas.microsoft.com/office/drawing/2014/main" id="{4DA94A72-177C-49E0-8C49-32AEB71FEE3E}"/>
              </a:ext>
            </a:extLst>
          </p:cNvPr>
          <p:cNvSpPr/>
          <p:nvPr/>
        </p:nvSpPr>
        <p:spPr>
          <a:xfrm rot="8342007">
            <a:off x="5966337" y="1321525"/>
            <a:ext cx="657225" cy="646689"/>
          </a:xfrm>
          <a:prstGeom prst="left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66CA125C-5FB2-450A-ACEF-37532F933D9E}"/>
              </a:ext>
            </a:extLst>
          </p:cNvPr>
          <p:cNvSpPr/>
          <p:nvPr/>
        </p:nvSpPr>
        <p:spPr>
          <a:xfrm>
            <a:off x="3850501" y="4241482"/>
            <a:ext cx="282778" cy="793173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流程圖: 替代程序 36">
            <a:extLst>
              <a:ext uri="{FF2B5EF4-FFF2-40B4-BE49-F238E27FC236}">
                <a16:creationId xmlns:a16="http://schemas.microsoft.com/office/drawing/2014/main" id="{5C547BEF-DE42-48FA-915C-85647A315B10}"/>
              </a:ext>
            </a:extLst>
          </p:cNvPr>
          <p:cNvSpPr/>
          <p:nvPr/>
        </p:nvSpPr>
        <p:spPr>
          <a:xfrm>
            <a:off x="2997515" y="5178252"/>
            <a:ext cx="1988750" cy="669843"/>
          </a:xfrm>
          <a:prstGeom prst="flowChartAlternateProcess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成功</a:t>
            </a:r>
          </a:p>
        </p:txBody>
      </p:sp>
      <p:sp>
        <p:nvSpPr>
          <p:cNvPr id="38" name="星形: 五角 37">
            <a:extLst>
              <a:ext uri="{FF2B5EF4-FFF2-40B4-BE49-F238E27FC236}">
                <a16:creationId xmlns:a16="http://schemas.microsoft.com/office/drawing/2014/main" id="{6EC26799-FF11-493A-94E9-A7887EC21AD4}"/>
              </a:ext>
            </a:extLst>
          </p:cNvPr>
          <p:cNvSpPr/>
          <p:nvPr/>
        </p:nvSpPr>
        <p:spPr>
          <a:xfrm>
            <a:off x="1108558" y="3166629"/>
            <a:ext cx="1378105" cy="1256269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</a:t>
            </a: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84814E2-C389-49EE-8076-CCE3BAAB7390}"/>
              </a:ext>
            </a:extLst>
          </p:cNvPr>
          <p:cNvCxnSpPr>
            <a:cxnSpLocks/>
          </p:cNvCxnSpPr>
          <p:nvPr/>
        </p:nvCxnSpPr>
        <p:spPr>
          <a:xfrm flipH="1" flipV="1">
            <a:off x="1797611" y="4407825"/>
            <a:ext cx="1089210" cy="1037127"/>
          </a:xfrm>
          <a:prstGeom prst="straightConnector1">
            <a:avLst/>
          </a:prstGeom>
          <a:ln w="44450">
            <a:solidFill>
              <a:srgbClr val="FFFF00">
                <a:alpha val="6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47583941-67BF-43F8-AC02-DDFF1EC486E0}"/>
              </a:ext>
            </a:extLst>
          </p:cNvPr>
          <p:cNvCxnSpPr>
            <a:cxnSpLocks/>
          </p:cNvCxnSpPr>
          <p:nvPr/>
        </p:nvCxnSpPr>
        <p:spPr>
          <a:xfrm flipV="1">
            <a:off x="2068380" y="2354141"/>
            <a:ext cx="1027351" cy="1035828"/>
          </a:xfrm>
          <a:prstGeom prst="straightConnector1">
            <a:avLst/>
          </a:prstGeom>
          <a:ln w="44450">
            <a:solidFill>
              <a:srgbClr val="FFFF00">
                <a:alpha val="6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505C9D-DCAF-2B70-5BFF-435F00435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949" y="4422899"/>
            <a:ext cx="3975919" cy="1510706"/>
          </a:xfrm>
        </p:spPr>
        <p:txBody>
          <a:bodyPr anchor="t"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程式語言：</a:t>
            </a: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環境：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Code Blocks(20.03)</a:t>
            </a:r>
            <a:r>
              <a:rPr lang="zh-TW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Online C++ Compiler – Online editor</a:t>
            </a:r>
          </a:p>
        </p:txBody>
      </p:sp>
    </p:spTree>
    <p:extLst>
      <p:ext uri="{BB962C8B-B14F-4D97-AF65-F5344CB8AC3E}">
        <p14:creationId xmlns:p14="http://schemas.microsoft.com/office/powerpoint/2010/main" val="410946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627" y="2427317"/>
            <a:ext cx="3558746" cy="1202200"/>
          </a:xfrm>
        </p:spPr>
        <p:txBody>
          <a:bodyPr>
            <a:noAutofit/>
          </a:bodyPr>
          <a:lstStyle/>
          <a:p>
            <a:r>
              <a:rPr lang="zh-TW" altLang="en-US" sz="88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猜數字</a:t>
            </a:r>
            <a:endParaRPr lang="zh-TW" altLang="en-US" sz="88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8FCFD39-2B31-AEAA-1F2F-C74F5FE91C1A}"/>
              </a:ext>
            </a:extLst>
          </p:cNvPr>
          <p:cNvSpPr txBox="1">
            <a:spLocks/>
          </p:cNvSpPr>
          <p:nvPr/>
        </p:nvSpPr>
        <p:spPr>
          <a:xfrm>
            <a:off x="6831106" y="5208494"/>
            <a:ext cx="4222375" cy="5725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(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是不是個熟悉的小遊戲呢？</a:t>
            </a:r>
            <a:endParaRPr lang="zh-TW" altLang="en-US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猜數字</a:t>
            </a: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產生隨機數</a:t>
            </a: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_______________________</a:t>
            </a:r>
            <a:endParaRPr lang="zh-TW" altLang="en-US" sz="32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67A8640-CDDD-27EB-1496-60D89A189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290763"/>
            <a:ext cx="8534400" cy="167163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由於電腦實際上並沒有辦法自己產生「真正的亂數」，只能透過複雜的數學演算法模擬出類似亂數的數值資料，而在模擬亂數時，需要設定一個亂數種子，電腦會根據這個亂數種子來計算出一連串的亂數，相同的亂數種子就會產生相同的亂數序列，所以如果要讓產生的亂數每次都不同，就要設定不同的亂數種子。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D4DD13-A45C-A35B-1837-188F158F7DDD}"/>
              </a:ext>
            </a:extLst>
          </p:cNvPr>
          <p:cNvSpPr txBox="1">
            <a:spLocks/>
          </p:cNvSpPr>
          <p:nvPr/>
        </p:nvSpPr>
        <p:spPr>
          <a:xfrm>
            <a:off x="3254188" y="5355260"/>
            <a:ext cx="7109005" cy="400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3" panose="05040102010807070707" pitchFamily="18" charset="2"/>
              <a:buNone/>
            </a:pPr>
            <a:r>
              <a:rPr lang="zh-TW" altLang="en-US" sz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資料來源：</a:t>
            </a:r>
            <a:r>
              <a:rPr lang="en-US" altLang="zh-TW" sz="12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https://blog.gtwang.org/programming/c-cpp-rand-random-number-generation-tutorial-examples/</a:t>
            </a:r>
            <a:endParaRPr lang="en-US" altLang="zh-TW" sz="1200" dirty="0">
              <a:solidFill>
                <a:srgbClr val="FFC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buFont typeface="Wingdings 3" panose="05040102010807070707" pitchFamily="18" charset="2"/>
              <a:buNone/>
            </a:pPr>
            <a:endParaRPr lang="en-US" altLang="zh-TW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F7C5C0-6492-6DAC-46C4-CCE53C8FC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7" y="4014749"/>
            <a:ext cx="6453043" cy="1040273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2B52C2A9-391C-87CB-C7DE-3F41C7DC0D6A}"/>
              </a:ext>
            </a:extLst>
          </p:cNvPr>
          <p:cNvSpPr txBox="1">
            <a:spLocks/>
          </p:cNvSpPr>
          <p:nvPr/>
        </p:nvSpPr>
        <p:spPr>
          <a:xfrm>
            <a:off x="8281850" y="4014749"/>
            <a:ext cx="2081343" cy="104027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//</a:t>
            </a:r>
            <a:r>
              <a:rPr lang="zh-TW" altLang="en-US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決定亂數種子</a:t>
            </a:r>
            <a:endParaRPr lang="en-US" altLang="zh-TW" sz="20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endParaRPr lang="en-US" altLang="zh-TW" sz="20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r>
              <a:rPr lang="en-US" altLang="zh-TW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//</a:t>
            </a:r>
            <a:r>
              <a:rPr lang="zh-TW" altLang="en-US" sz="20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控制範圍</a:t>
            </a:r>
          </a:p>
        </p:txBody>
      </p:sp>
    </p:spTree>
    <p:extLst>
      <p:ext uri="{BB962C8B-B14F-4D97-AF65-F5344CB8AC3E}">
        <p14:creationId xmlns:p14="http://schemas.microsoft.com/office/powerpoint/2010/main" val="9381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5078"/>
            <a:ext cx="8534400" cy="114685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猜數字</a:t>
            </a: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無腦的設計</a:t>
            </a: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_______________________</a:t>
            </a:r>
            <a:endParaRPr lang="zh-TW" altLang="en-US" sz="32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0828DC-3497-F32C-3E61-0AF657837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49" y="2063317"/>
            <a:ext cx="4592714" cy="1784599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859C2CE-C4B0-B7F8-FD42-543973D6D48E}"/>
              </a:ext>
            </a:extLst>
          </p:cNvPr>
          <p:cNvSpPr txBox="1">
            <a:spLocks/>
          </p:cNvSpPr>
          <p:nvPr/>
        </p:nvSpPr>
        <p:spPr>
          <a:xfrm>
            <a:off x="5085806" y="3999305"/>
            <a:ext cx="5630092" cy="11468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特別數字：對於不想慢慢猜的人，我們設計了兩個暗號，直通解答！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65528FA-F884-51C4-1253-025D0415786B}"/>
              </a:ext>
            </a:extLst>
          </p:cNvPr>
          <p:cNvSpPr txBox="1">
            <a:spLocks/>
          </p:cNvSpPr>
          <p:nvPr/>
        </p:nvSpPr>
        <p:spPr>
          <a:xfrm>
            <a:off x="1503286" y="5451566"/>
            <a:ext cx="4592714" cy="48372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1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提示：一個是代表錯誤的</a:t>
            </a:r>
            <a:r>
              <a:rPr lang="en-US" altLang="zh-TW" sz="1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…</a:t>
            </a:r>
            <a:r>
              <a:rPr lang="zh-TW" altLang="en-US" sz="1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另一個是代表惡魔的</a:t>
            </a:r>
            <a:r>
              <a:rPr lang="en-US" altLang="zh-TW" sz="1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…</a:t>
            </a:r>
            <a:endParaRPr lang="zh-TW" altLang="en-US" sz="1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5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FBAB8-E85C-E8E2-EEF8-7BB0523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685" y="2827900"/>
            <a:ext cx="2806629" cy="1202200"/>
          </a:xfrm>
        </p:spPr>
        <p:txBody>
          <a:bodyPr>
            <a:noAutofit/>
          </a:bodyPr>
          <a:lstStyle/>
          <a:p>
            <a:pPr algn="ctr"/>
            <a:r>
              <a:rPr lang="en-US" altLang="zh-TW" sz="9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1a2b</a:t>
            </a:r>
            <a:endParaRPr lang="zh-TW" altLang="en-US" sz="90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5B4C77CB-C2C3-40AB-38B8-494D7397CBB4}"/>
              </a:ext>
            </a:extLst>
          </p:cNvPr>
          <p:cNvSpPr txBox="1">
            <a:spLocks/>
          </p:cNvSpPr>
          <p:nvPr/>
        </p:nvSpPr>
        <p:spPr>
          <a:xfrm>
            <a:off x="6804211" y="5298141"/>
            <a:ext cx="5217459" cy="5725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(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這比猜數字多了點思考的成分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</a:rPr>
              <a:t>…</a:t>
            </a:r>
            <a:endParaRPr lang="zh-TW" altLang="en-US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20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1744</TotalTime>
  <Words>1022</Words>
  <Application>Microsoft Office PowerPoint</Application>
  <PresentationFormat>寬螢幕</PresentationFormat>
  <Paragraphs>133</Paragraphs>
  <Slides>25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標楷體</vt:lpstr>
      <vt:lpstr>Calibri</vt:lpstr>
      <vt:lpstr>Century Gothic</vt:lpstr>
      <vt:lpstr>Wingdings</vt:lpstr>
      <vt:lpstr>Wingdings 3</vt:lpstr>
      <vt:lpstr>切割線</vt:lpstr>
      <vt:lpstr>1_切割線</vt:lpstr>
      <vt:lpstr>台中一中電研社成發</vt:lpstr>
      <vt:lpstr>目錄________________________________</vt:lpstr>
      <vt:lpstr>寫程式的動機……____________________</vt:lpstr>
      <vt:lpstr>寫程式的動機……____________________</vt:lpstr>
      <vt:lpstr>程式碼的成長史</vt:lpstr>
      <vt:lpstr>猜數字</vt:lpstr>
      <vt:lpstr>猜數字—產生隨機數_______________________</vt:lpstr>
      <vt:lpstr>猜數字—無腦的設計_______________________</vt:lpstr>
      <vt:lpstr>1a2b</vt:lpstr>
      <vt:lpstr>1A2B—重複判斷(欸不是…數字只有4個，A+B的數量卻&gt;4?)____</vt:lpstr>
      <vt:lpstr>1A2B—新增標記(人來判斷的話，做過的就不會再做一次了…?) _</vt:lpstr>
      <vt:lpstr>質因數分解</vt:lpstr>
      <vt:lpstr>質因數分解—老梗了_____________________</vt:lpstr>
      <vt:lpstr>質因數分解—反向操作_____________________</vt:lpstr>
      <vt:lpstr>質因數分解—「硬」用_____________________</vt:lpstr>
      <vt:lpstr>遞迴式</vt:lpstr>
      <vt:lpstr>遞迴式—咻～嘣的想法</vt:lpstr>
      <vt:lpstr>遞迴式—編輯過程_________________________</vt:lpstr>
      <vt:lpstr>遞迴式—多重思考宇宙</vt:lpstr>
      <vt:lpstr>四則運算</vt:lpstr>
      <vt:lpstr>四則運算—簡ㄖㄨㄥˇ單ㄔㄤˊ的程式碼</vt:lpstr>
      <vt:lpstr>四則運算—我尋尋覓覓*2 ……一個簡單的……(自己造)</vt:lpstr>
      <vt:lpstr>心得、展望_______________________________</vt:lpstr>
      <vt:lpstr>Question time</vt:lpstr>
      <vt:lpstr>感謝聆聽~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台中一中電研社成發</dc:title>
  <dc:creator>靜資 紀</dc:creator>
  <cp:lastModifiedBy>靜資 紀</cp:lastModifiedBy>
  <cp:revision>126</cp:revision>
  <dcterms:created xsi:type="dcterms:W3CDTF">2023-06-07T06:30:30Z</dcterms:created>
  <dcterms:modified xsi:type="dcterms:W3CDTF">2023-06-16T02:20:36Z</dcterms:modified>
</cp:coreProperties>
</file>